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6" r:id="rId11"/>
    <p:sldId id="264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6905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621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483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67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58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314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428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160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672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264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97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433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6AEFA-55AC-49FC-ACA3-BFB4CBE056DE}" type="datetimeFigureOut">
              <a:rPr lang="pt-BR" smtClean="0"/>
              <a:t>05/09/2017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73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hyperlink" Target="mailto:Valmir@q21.com.b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7ECB55-1937-484F-8450-6F1FB3EB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/>
            </a:r>
            <a:br>
              <a:rPr lang="pt-BR" dirty="0"/>
            </a:br>
            <a:r>
              <a:rPr lang="pt-BR" dirty="0"/>
              <a:t>             </a:t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sz="2700" b="1" i="1" u="sng" dirty="0"/>
              <a:t>EFICIÊNCIA </a:t>
            </a:r>
            <a:r>
              <a:rPr lang="pt-BR" sz="2700" b="1" i="1" dirty="0"/>
              <a:t>TRIBUTÁRIA COMO </a:t>
            </a:r>
            <a:r>
              <a:rPr lang="pt-BR" sz="2700" b="1" i="1" u="sng" dirty="0"/>
              <a:t>FATOR </a:t>
            </a:r>
            <a:r>
              <a:rPr lang="pt-BR" sz="2700" b="1" i="1" dirty="0"/>
              <a:t>DECISIVO NO </a:t>
            </a:r>
            <a:r>
              <a:rPr lang="pt-BR" sz="2700" b="1" i="1" u="sng" dirty="0"/>
              <a:t>SUCESSO</a:t>
            </a:r>
            <a:r>
              <a:rPr lang="pt-BR" sz="2700" b="1" i="1" dirty="0"/>
              <a:t> EMPRESARIAL.</a:t>
            </a:r>
            <a:br>
              <a:rPr lang="pt-BR" sz="2700" b="1" i="1" dirty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xmlns="" id="{B44D2720-A3E5-4734-840C-D23164A5D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902" y="3578225"/>
            <a:ext cx="4670195" cy="2598738"/>
          </a:xfrm>
        </p:spPr>
      </p:pic>
    </p:spTree>
    <p:extLst>
      <p:ext uri="{BB962C8B-B14F-4D97-AF65-F5344CB8AC3E}">
        <p14:creationId xmlns:p14="http://schemas.microsoft.com/office/powerpoint/2010/main" val="1699787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7ECB55-1937-484F-8450-6F1FB3EB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/>
            </a:r>
            <a:br>
              <a:rPr lang="pt-BR" dirty="0"/>
            </a:br>
            <a:r>
              <a:rPr lang="pt-BR" dirty="0"/>
              <a:t>             </a:t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sz="2700" b="1" i="1" u="sng" dirty="0"/>
              <a:t>EFICIÊNCIA </a:t>
            </a:r>
            <a:r>
              <a:rPr lang="pt-BR" sz="2700" b="1" i="1" dirty="0"/>
              <a:t>TRIBUTÁRIA é o único caminho para a salvação das empresas</a:t>
            </a:r>
            <a:br>
              <a:rPr lang="pt-BR" sz="2700" b="1" i="1" dirty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xmlns="" id="{B44D2720-A3E5-4734-840C-D23164A5D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902" y="3578225"/>
            <a:ext cx="4670195" cy="2598738"/>
          </a:xfrm>
        </p:spPr>
      </p:pic>
    </p:spTree>
    <p:extLst>
      <p:ext uri="{BB962C8B-B14F-4D97-AF65-F5344CB8AC3E}">
        <p14:creationId xmlns:p14="http://schemas.microsoft.com/office/powerpoint/2010/main" val="730340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0BB0623-9CD4-4431-8C69-7D59BE32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2400" dirty="0"/>
              <a:t>eu sou </a:t>
            </a:r>
            <a:r>
              <a:rPr lang="pt-BR" dirty="0"/>
              <a:t>Valmir Rodrigues da Silva, </a:t>
            </a:r>
            <a:r>
              <a:rPr lang="pt-BR" sz="2800" dirty="0"/>
              <a:t>meu e-mail é </a:t>
            </a:r>
            <a:br>
              <a:rPr lang="pt-BR" sz="2800" dirty="0"/>
            </a:br>
            <a:r>
              <a:rPr lang="pt-BR" sz="2800" dirty="0"/>
              <a:t>                   </a:t>
            </a:r>
            <a:r>
              <a:rPr lang="pt-BR" sz="2800" dirty="0">
                <a:hlinkClick r:id="rId4"/>
              </a:rPr>
              <a:t>Valmir@q21.com.br</a:t>
            </a:r>
            <a:r>
              <a:rPr lang="pt-BR" sz="2800" dirty="0"/>
              <a:t>, Sou Contador com muito orgulho, minha fan             </a:t>
            </a:r>
            <a:br>
              <a:rPr lang="pt-BR" sz="2800" dirty="0"/>
            </a:br>
            <a:r>
              <a:rPr lang="pt-BR" sz="2800" dirty="0"/>
              <a:t>                   </a:t>
            </a:r>
            <a:r>
              <a:rPr lang="pt-BR" sz="2800" dirty="0" err="1"/>
              <a:t>page</a:t>
            </a:r>
            <a:r>
              <a:rPr lang="pt-BR" sz="2800" dirty="0"/>
              <a:t> é PAPO DE EMPRESÁRIO</a:t>
            </a:r>
            <a:r>
              <a:rPr lang="pt-BR" sz="2800"/>
              <a:t>, somos </a:t>
            </a:r>
            <a:r>
              <a:rPr lang="pt-BR" sz="2800" dirty="0"/>
              <a:t>empresários, que </a:t>
            </a:r>
            <a:r>
              <a:rPr lang="pt-BR" sz="2800"/>
              <a:t>tal curtir</a:t>
            </a:r>
            <a:r>
              <a:rPr lang="pt-BR" sz="2800" dirty="0"/>
              <a:t>.</a:t>
            </a: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xmlns="" id="{0E57AD71-D360-443B-8922-2C24E0A6C9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30" y="2400604"/>
            <a:ext cx="10124661" cy="3581261"/>
          </a:xfrm>
        </p:spPr>
      </p:pic>
    </p:spTree>
    <p:extLst>
      <p:ext uri="{BB962C8B-B14F-4D97-AF65-F5344CB8AC3E}">
        <p14:creationId xmlns:p14="http://schemas.microsoft.com/office/powerpoint/2010/main" val="1649125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97FD89-3FA6-4231-95DD-396BFD2CC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 </a:t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>              </a:t>
            </a:r>
            <a:r>
              <a:rPr lang="pt-BR" sz="2800" dirty="0"/>
              <a:t>+ Rendimentos e – erros               Dirija simultaneamente a um</a:t>
            </a:r>
            <a:br>
              <a:rPr lang="pt-BR" sz="2800" dirty="0"/>
            </a:br>
            <a:r>
              <a:rPr lang="pt-BR" sz="2800" dirty="0"/>
              <a:t>                    resultado                  Qualquer resultado de um negócio</a:t>
            </a:r>
            <a:br>
              <a:rPr lang="pt-BR" sz="2800" dirty="0"/>
            </a:br>
            <a:r>
              <a:rPr lang="pt-BR" sz="2800" dirty="0"/>
              <a:t>                    definitivo.</a:t>
            </a:r>
            <a:br>
              <a:rPr lang="pt-BR" sz="2800" dirty="0"/>
            </a:br>
            <a:r>
              <a:rPr lang="pt-BR" sz="2800" dirty="0"/>
              <a:t>                   </a:t>
            </a:r>
            <a:r>
              <a:rPr lang="pt-BR" dirty="0"/>
              <a:t/>
            </a:r>
            <a:br>
              <a:rPr lang="pt-BR" dirty="0"/>
            </a:br>
            <a:r>
              <a:rPr lang="pt-BR" dirty="0"/>
              <a:t>    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xmlns="" id="{E024D764-065B-4CF4-81EF-987F93CEC88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pt-BR" sz="1700" b="1" dirty="0"/>
          </a:p>
          <a:p>
            <a:pPr marL="0" indent="0">
              <a:buNone/>
            </a:pPr>
            <a:r>
              <a:rPr lang="pt-BR" sz="1700" b="1" dirty="0"/>
              <a:t>                                     </a:t>
            </a:r>
            <a:r>
              <a:rPr lang="pt-BR" sz="2000" b="1" dirty="0"/>
              <a:t>Eficiência</a:t>
            </a:r>
          </a:p>
          <a:p>
            <a:r>
              <a:rPr lang="pt-BR" sz="1700" b="1" dirty="0"/>
              <a:t>1</a:t>
            </a:r>
            <a:r>
              <a:rPr lang="pt-BR" sz="1700" dirty="0"/>
              <a:t>. poder, capacidade de ser efetivo; efetividade, eficácia.</a:t>
            </a:r>
          </a:p>
          <a:p>
            <a:r>
              <a:rPr lang="pt-BR" sz="1700" b="1" dirty="0"/>
              <a:t>2</a:t>
            </a:r>
            <a:r>
              <a:rPr lang="pt-BR" sz="1700" dirty="0"/>
              <a:t>. virtude ou característica de (alguém ou algo) ser competente, produtivo, de conseguir o melhor rendimento com o mínimo de erros e/ou dispêndios.</a:t>
            </a:r>
          </a:p>
          <a:p>
            <a:r>
              <a:rPr lang="pt-BR" sz="1700" dirty="0"/>
              <a:t>"a e. de uma datilógrafa"</a:t>
            </a:r>
          </a:p>
          <a:p>
            <a:pPr marL="0" indent="0">
              <a:buNone/>
            </a:pPr>
            <a:r>
              <a:rPr lang="pt-BR" sz="2000" b="1" dirty="0"/>
              <a:t>                                     Fator</a:t>
            </a:r>
          </a:p>
          <a:p>
            <a:r>
              <a:rPr lang="pt-BR" sz="1700" dirty="0">
                <a:cs typeface="Arial" panose="020B0604020202020204" pitchFamily="34" charset="0"/>
              </a:rPr>
              <a:t>1.Aquele que faz algo</a:t>
            </a:r>
          </a:p>
          <a:p>
            <a:r>
              <a:rPr lang="pt-BR" sz="1700" dirty="0">
                <a:cs typeface="Arial" panose="020B0604020202020204" pitchFamily="34" charset="0"/>
              </a:rPr>
              <a:t>2.Qualquer elemento que concorre para um resultado</a:t>
            </a:r>
          </a:p>
          <a:p>
            <a:endParaRPr lang="pt-BR" sz="3200" dirty="0"/>
          </a:p>
        </p:txBody>
      </p:sp>
      <p:sp>
        <p:nvSpPr>
          <p:cNvPr id="10" name="Espaço Reservado para Conteúdo 9">
            <a:extLst>
              <a:ext uri="{FF2B5EF4-FFF2-40B4-BE49-F238E27FC236}">
                <a16:creationId xmlns:a16="http://schemas.microsoft.com/office/drawing/2014/main" xmlns="" id="{E7632B36-7301-43EB-9465-E835275B41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/>
              <a:t>                            </a:t>
            </a:r>
            <a:r>
              <a:rPr lang="pt-BR" sz="2000" b="1" dirty="0"/>
              <a:t>Sucesso</a:t>
            </a:r>
          </a:p>
          <a:p>
            <a:pPr marL="342900" indent="-342900">
              <a:buAutoNum type="arabicPeriod"/>
            </a:pPr>
            <a:r>
              <a:rPr lang="pt-BR" sz="1600" dirty="0"/>
              <a:t>Aquilo que sucede; acontecimento; fato; ocorrência.</a:t>
            </a:r>
          </a:p>
          <a:p>
            <a:pPr marL="342900" indent="-342900">
              <a:buAutoNum type="arabicPeriod"/>
            </a:pPr>
            <a:r>
              <a:rPr lang="pt-BR" sz="1600" dirty="0"/>
              <a:t>Qualquer resultado de um negócio, de um empreendimento;</a:t>
            </a:r>
          </a:p>
          <a:p>
            <a:pPr marL="0" indent="0">
              <a:buNone/>
            </a:pPr>
            <a:r>
              <a:rPr lang="pt-BR" sz="1600" dirty="0"/>
              <a:t>                                   </a:t>
            </a:r>
            <a:r>
              <a:rPr lang="pt-BR" sz="2000" b="1" dirty="0"/>
              <a:t>Decisivo</a:t>
            </a:r>
          </a:p>
          <a:p>
            <a:pPr marL="342900" indent="-342900">
              <a:buAutoNum type="arabicPeriod"/>
            </a:pPr>
            <a:r>
              <a:rPr lang="pt-BR" sz="1600" dirty="0"/>
              <a:t>Relativo a ou em que há ou ouve decisão;</a:t>
            </a:r>
          </a:p>
          <a:p>
            <a:pPr marL="342900" indent="-342900">
              <a:buAutoNum type="arabicPeriod"/>
            </a:pPr>
            <a:r>
              <a:rPr lang="pt-BR" sz="1600" dirty="0"/>
              <a:t>Que dá solução, decide, definitivo;</a:t>
            </a:r>
          </a:p>
          <a:p>
            <a:pPr marL="0" indent="0">
              <a:buNone/>
            </a:pPr>
            <a:endParaRPr lang="pt-BR" sz="1600" dirty="0"/>
          </a:p>
          <a:p>
            <a:pPr marL="0" indent="0">
              <a:buNone/>
            </a:pPr>
            <a:endParaRPr lang="pt-BR" sz="1600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4C3F0039-0151-4C24-8CCB-7403DF641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170631"/>
            <a:ext cx="825867" cy="1034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altLang="pt-B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</a:t>
            </a: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623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6A777CE-B881-4386-A3A8-6403AC5A0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então a palavra é?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B8F3374A-F1FC-4CAD-9E14-2EFEDB3E4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sz="6000" b="1" i="1" dirty="0"/>
              <a:t>    EFICIÊNCIA</a:t>
            </a:r>
          </a:p>
          <a:p>
            <a:endParaRPr lang="pt-BR" sz="6000" b="1" i="1" dirty="0"/>
          </a:p>
          <a:p>
            <a:pPr marL="0" indent="0">
              <a:buNone/>
            </a:pPr>
            <a:r>
              <a:rPr lang="pt-BR" sz="4000" b="1" i="1" dirty="0"/>
              <a:t>+ Rendimentos   e</a:t>
            </a:r>
          </a:p>
          <a:p>
            <a:endParaRPr lang="pt-BR" sz="4000" b="1" i="1" dirty="0"/>
          </a:p>
          <a:p>
            <a:pPr marL="0" indent="0">
              <a:buNone/>
            </a:pPr>
            <a:r>
              <a:rPr lang="pt-BR" sz="4000" b="1" i="1" dirty="0"/>
              <a:t>                                        - (menos) ERRO</a:t>
            </a:r>
          </a:p>
        </p:txBody>
      </p:sp>
    </p:spTree>
    <p:extLst>
      <p:ext uri="{BB962C8B-B14F-4D97-AF65-F5344CB8AC3E}">
        <p14:creationId xmlns:p14="http://schemas.microsoft.com/office/powerpoint/2010/main" val="3584032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6FE0E15-CE58-4A19-AAFC-3A50E748C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o </a:t>
            </a:r>
            <a:r>
              <a:rPr lang="pt-BR"/>
              <a:t>que atrapalha</a:t>
            </a:r>
            <a:r>
              <a:rPr lang="pt-BR" dirty="0"/>
              <a:t>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F1BE102-5F4B-4676-9400-922CDBE6A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O numero excessivo de leis (</a:t>
            </a:r>
            <a:r>
              <a:rPr lang="pt-BR" sz="1600" dirty="0"/>
              <a:t>segundo o IBPT </a:t>
            </a:r>
            <a:r>
              <a:rPr lang="pt-BR" dirty="0"/>
              <a:t>) o Brasil edita 800 normas por dia, somando 5,4 milhões desde a constituição de 1988, destes 363.779 são normas tributárias, somente 4,13% das normas não sofreram mudanças.</a:t>
            </a:r>
          </a:p>
          <a:p>
            <a:r>
              <a:rPr lang="pt-BR" dirty="0"/>
              <a:t>Redação confusa das leis </a:t>
            </a:r>
            <a:r>
              <a:rPr lang="pt-BR" sz="2000" u="sng" dirty="0"/>
              <a:t>Decreto nº 30.691/52 Art. 475. Entende-se por leite, sem outra especificação, o produto oriundo da ordenha completa, ininterrupta, em condições de higiene, de vacas sadias, bem alimentadas e descansadas.</a:t>
            </a:r>
          </a:p>
          <a:p>
            <a:endParaRPr lang="pt-BR" sz="2000" dirty="0"/>
          </a:p>
          <a:p>
            <a:endParaRPr lang="pt-BR" sz="2000" dirty="0"/>
          </a:p>
          <a:p>
            <a:r>
              <a:rPr lang="pt-BR" sz="2000" dirty="0"/>
              <a:t>O sistema tributário brasileiro “cada vez mais se parece com as populares telenovelas do País”, por ser “enrolado”, “cômico” e “incrivelmente difícil de seguir”. Financial Times </a:t>
            </a:r>
            <a:endParaRPr lang="pt-BR" sz="2000" u="sng" dirty="0"/>
          </a:p>
        </p:txBody>
      </p:sp>
    </p:spTree>
    <p:extLst>
      <p:ext uri="{BB962C8B-B14F-4D97-AF65-F5344CB8AC3E}">
        <p14:creationId xmlns:p14="http://schemas.microsoft.com/office/powerpoint/2010/main" val="613812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6FE0E15-CE58-4A19-AAFC-3A50E748C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</a:t>
            </a:r>
            <a:r>
              <a:rPr lang="pt-BR" sz="2800" dirty="0"/>
              <a:t>Qual a legislação que disciplina a Contribuição para o     </a:t>
            </a:r>
            <a:br>
              <a:rPr lang="pt-BR" sz="2800" dirty="0"/>
            </a:br>
            <a:r>
              <a:rPr lang="pt-BR" sz="2800" dirty="0"/>
              <a:t>                   PIS/Pasep e a </a:t>
            </a:r>
            <a:r>
              <a:rPr lang="pt-BR" sz="2800" dirty="0" err="1"/>
              <a:t>Cofins</a:t>
            </a:r>
            <a:r>
              <a:rPr lang="pt-BR" sz="2800" dirty="0"/>
              <a:t>?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CF1BE102-5F4B-4676-9400-922CDBE6A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pt-BR" sz="1400" dirty="0"/>
          </a:p>
          <a:p>
            <a:r>
              <a:rPr lang="pt-BR" sz="1400" dirty="0"/>
              <a:t>Os principais dispositivos legais que disciplinam a Contribuição para o PIS/Pasep e a </a:t>
            </a:r>
            <a:r>
              <a:rPr lang="pt-BR" sz="1400" dirty="0" err="1"/>
              <a:t>Cofins</a:t>
            </a:r>
            <a:r>
              <a:rPr lang="pt-BR" sz="1400" dirty="0"/>
              <a:t> são:   Constituição Federal, </a:t>
            </a:r>
            <a:r>
              <a:rPr lang="pt-BR" sz="1400" dirty="0" err="1"/>
              <a:t>arts</a:t>
            </a:r>
            <a:r>
              <a:rPr lang="pt-BR" sz="1400" dirty="0"/>
              <a:t>. 149 e 195  </a:t>
            </a:r>
          </a:p>
          <a:p>
            <a:pPr marL="0" indent="0">
              <a:buNone/>
            </a:pPr>
            <a:r>
              <a:rPr lang="pt-BR" sz="1400" u="sng" dirty="0"/>
              <a:t> </a:t>
            </a:r>
            <a:r>
              <a:rPr lang="pt-BR" sz="1400" b="1" i="1" dirty="0"/>
              <a:t>Leis Ordinárias: </a:t>
            </a:r>
            <a:r>
              <a:rPr lang="pt-BR" sz="1400" dirty="0"/>
              <a:t> Lei nº 9.715, de 1998, </a:t>
            </a:r>
            <a:r>
              <a:rPr lang="pt-BR" sz="1400" dirty="0" err="1"/>
              <a:t>arts</a:t>
            </a:r>
            <a:r>
              <a:rPr lang="pt-BR" sz="1400" dirty="0"/>
              <a:t>. 2º, III, 7º e 15 (Receitas Governamentais)  Lei nº 9.718, de 1998, </a:t>
            </a:r>
            <a:r>
              <a:rPr lang="pt-BR" sz="1400" dirty="0" err="1"/>
              <a:t>arts</a:t>
            </a:r>
            <a:r>
              <a:rPr lang="pt-BR" sz="1400" dirty="0"/>
              <a:t>. 2º a 8º-B (Regime de Apuração Cumulativa, Instituições Financeiras, Combustíveis, Álcool)  Lei nº 10.637, de 2002, </a:t>
            </a:r>
            <a:r>
              <a:rPr lang="pt-BR" sz="1400" dirty="0" err="1"/>
              <a:t>arts</a:t>
            </a:r>
            <a:r>
              <a:rPr lang="pt-BR" sz="1400" dirty="0"/>
              <a:t>. 1º a 12 (Regime de Apuração Não Cumulativa)  Lei nº 10.833, de 2003, 1º a 16 (Regime de Apuração Não Cumulativa)  Lei nº 10.865, de 2004, </a:t>
            </a:r>
            <a:r>
              <a:rPr lang="pt-BR" sz="1400" dirty="0" err="1"/>
              <a:t>arts</a:t>
            </a:r>
            <a:r>
              <a:rPr lang="pt-BR" sz="1400" dirty="0"/>
              <a:t>. 1º a 20 (Incidência na Importação)  Lei nº 10.147, de 2000 (Incidência Concentrada - produtos farmacêuticos, de perfumaria, toucador ou higiene pessoal)  Lei nº 10.485, de 2002 (Incidência Concentrada - veículos, autopeças, pneus e câmaras-de-ar)  Lei nº 10.560, de 2002, art. 2º (Incidência Concentrada - querosene de aviação)  Lei nº 13.097, de 2015, </a:t>
            </a:r>
            <a:r>
              <a:rPr lang="pt-BR" sz="1400" dirty="0" err="1"/>
              <a:t>arts</a:t>
            </a:r>
            <a:r>
              <a:rPr lang="pt-BR" sz="1400" dirty="0"/>
              <a:t>. 24 a 34 (Incidência Concentrada - bebidas frias)  Lei nº 9.718, de 1998, art. 4º; Lei nº 10.865, de 2004, </a:t>
            </a:r>
            <a:r>
              <a:rPr lang="pt-BR" sz="1400" dirty="0" err="1"/>
              <a:t>arts</a:t>
            </a:r>
            <a:r>
              <a:rPr lang="pt-BR" sz="1400" dirty="0"/>
              <a:t>. 23 (Incidência Concentrada - combustíveis)  Lei nº 11.116, de 2005, </a:t>
            </a:r>
            <a:r>
              <a:rPr lang="pt-BR" sz="1400" dirty="0" err="1"/>
              <a:t>arts</a:t>
            </a:r>
            <a:r>
              <a:rPr lang="pt-BR" sz="1400" dirty="0"/>
              <a:t>. 3º a 8º (Incidência Concentrada - biodiesel)  Lei 10.865, de 2004, art. 28 (Redução de alíquotas a zero)  Lei nº 10.925, art. 1º (Redução de alíquotas a zero)  Lei nº 9.715, de 1998, art. 5º; Lei nº 10.865, de 2004, art. 29; e Lei nº 11.196, de 2005, art. 62; Lei nº 12.402, de 2011, art. 6º  (Substituição Tributária - Cigarros e Cigarrilhas) </a:t>
            </a:r>
          </a:p>
          <a:p>
            <a:pPr marL="0" indent="0">
              <a:buNone/>
            </a:pPr>
            <a:r>
              <a:rPr lang="pt-BR" sz="1400" dirty="0"/>
              <a:t> </a:t>
            </a:r>
            <a:r>
              <a:rPr lang="pt-BR" sz="1400" b="1" i="1" dirty="0"/>
              <a:t>Medida Provisória: </a:t>
            </a:r>
            <a:r>
              <a:rPr lang="pt-BR" sz="1400" dirty="0"/>
              <a:t> MP nº 2.158-35, de 2001, </a:t>
            </a:r>
            <a:r>
              <a:rPr lang="pt-BR" sz="1400" dirty="0" err="1"/>
              <a:t>arts</a:t>
            </a:r>
            <a:r>
              <a:rPr lang="pt-BR" sz="1400" dirty="0"/>
              <a:t>. 13 a 17 (Enti</a:t>
            </a:r>
            <a:r>
              <a:rPr lang="pt-BR" sz="1400" u="sng" dirty="0"/>
              <a:t>dades sem fins lucrativos, isenções, cooperativas)  MP nº 2.158-35, de </a:t>
            </a:r>
            <a:r>
              <a:rPr lang="pt-BR" sz="1400" dirty="0"/>
              <a:t>2001, art. 43; c/c Lei nº 10.485, de 2002, art. 1º (Substituição Tributária - veículos dos códigos 8432.30 e 87.11 da Tipi) </a:t>
            </a:r>
          </a:p>
          <a:p>
            <a:pPr marL="0" indent="0">
              <a:buNone/>
            </a:pPr>
            <a:r>
              <a:rPr lang="pt-BR" sz="1400" b="1" i="1" dirty="0"/>
              <a:t>Decreto</a:t>
            </a:r>
            <a:r>
              <a:rPr lang="pt-BR" sz="1400" dirty="0"/>
              <a:t>:  Decreto nº 4.524, de 2002 (Regulamento) </a:t>
            </a:r>
          </a:p>
          <a:p>
            <a:pPr marL="0" indent="0">
              <a:buNone/>
            </a:pPr>
            <a:r>
              <a:rPr lang="pt-BR" sz="1400" b="1" dirty="0"/>
              <a:t>Além desses, uma série de outros atos (Instruções Normativas, Atos Declaratórios, Soluções de Consulta e Soluções de Divergência) exarados pela Secretaria da Receita Federal do Brasil (RFB), disponíveis em seu sítio na Internet (sítio da RFB), regulamentam e interpretam a legislação da Contribuição para o PIS/Pasep e da </a:t>
            </a:r>
            <a:r>
              <a:rPr lang="pt-BR" sz="1400" b="1" dirty="0" err="1"/>
              <a:t>Cofins</a:t>
            </a:r>
            <a:r>
              <a:rPr lang="pt-BR" sz="1400" b="1" dirty="0"/>
              <a:t>. </a:t>
            </a:r>
          </a:p>
          <a:p>
            <a:pPr marL="0" indent="0">
              <a:buNone/>
            </a:pPr>
            <a:r>
              <a:rPr lang="pt-BR" sz="1400" dirty="0"/>
              <a:t>Arquivo atualizado até 31/12/2016    </a:t>
            </a:r>
            <a:r>
              <a:rPr lang="pt-BR" sz="1400" b="1" dirty="0"/>
              <a:t>CAPÍTULO XXI Disposições Gerais sobre a Contribuição para o </a:t>
            </a:r>
            <a:r>
              <a:rPr lang="pt-BR" sz="1400" b="1" dirty="0" err="1"/>
              <a:t>Pis</a:t>
            </a:r>
            <a:r>
              <a:rPr lang="pt-BR" sz="1400" b="1" dirty="0"/>
              <a:t>-Pasep e a </a:t>
            </a:r>
            <a:r>
              <a:rPr lang="pt-BR" sz="1400" b="1" dirty="0" err="1"/>
              <a:t>Cofins</a:t>
            </a:r>
            <a:r>
              <a:rPr lang="pt-BR" sz="1400" b="1" dirty="0"/>
              <a:t>.</a:t>
            </a:r>
            <a:endParaRPr lang="pt-BR" sz="1400" u="sng" dirty="0"/>
          </a:p>
        </p:txBody>
      </p:sp>
    </p:spTree>
    <p:extLst>
      <p:ext uri="{BB962C8B-B14F-4D97-AF65-F5344CB8AC3E}">
        <p14:creationId xmlns:p14="http://schemas.microsoft.com/office/powerpoint/2010/main" val="3192440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CBED794-4B4D-455E-BCCE-E1D6F5D05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4000" dirty="0"/>
              <a:t>Falta de amadurecimento dos empresários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xmlns="" id="{A2C0F9A5-F90F-49E4-B371-7CBB96EF1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719442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xmlns="" id="{E2314654-490B-4D55-9845-1E64B7DF22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03" y="2505075"/>
            <a:ext cx="4343757" cy="3684588"/>
          </a:xfrm>
        </p:spPr>
      </p:pic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xmlns="" id="{2ADEDD73-0485-46C1-BD8F-8499210BC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Espaço Reservado para Conteúdo 10">
            <a:extLst>
              <a:ext uri="{FF2B5EF4-FFF2-40B4-BE49-F238E27FC236}">
                <a16:creationId xmlns:a16="http://schemas.microsoft.com/office/drawing/2014/main" xmlns="" id="{D34D6256-78E6-4E58-9DA7-AAE55018ABA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dirty="0"/>
              <a:t>Criança só tem consciência de todos os seus atos com o amadurecimento do cérebro.</a:t>
            </a:r>
          </a:p>
          <a:p>
            <a:r>
              <a:rPr lang="pt-BR" dirty="0"/>
              <a:t>Como está o cérebro dos empresários?</a:t>
            </a:r>
          </a:p>
          <a:p>
            <a:r>
              <a:rPr lang="pt-BR" dirty="0"/>
              <a:t>E o nosso Cérebro enquanto profissionais da contabilidade?</a:t>
            </a:r>
          </a:p>
        </p:txBody>
      </p:sp>
    </p:spTree>
    <p:extLst>
      <p:ext uri="{BB962C8B-B14F-4D97-AF65-F5344CB8AC3E}">
        <p14:creationId xmlns:p14="http://schemas.microsoft.com/office/powerpoint/2010/main" val="3990592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90F89D1-BBE9-40F4-9410-29CA0AFEE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NOVO MODELO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3DF71800-7BFF-4EAE-B555-F1FF84323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0" dirty="0"/>
              <a:t>Significado da palavra Lucro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xmlns="" id="{DB29E662-4622-433E-AF09-0945E3D450B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BR" dirty="0"/>
          </a:p>
          <a:p>
            <a:endParaRPr lang="pt-BR" dirty="0"/>
          </a:p>
          <a:p>
            <a:r>
              <a:rPr lang="pt-BR" dirty="0"/>
              <a:t>Ganho auferido durante uma operação comercial ou no exercício de uma atividade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xmlns="" id="{B76D5571-376D-412D-91B7-53368D2A6B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/>
              <a:t>Significado contábil da palavra SUCESSO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xmlns="" id="{2FCBE017-71E8-447A-BC71-A9B4227CCD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  <a:p>
            <a:r>
              <a:rPr lang="pt-BR" dirty="0"/>
              <a:t>Lucro de um negócio, com + rendimentos e (-) menos erros, SEM RISCO.</a:t>
            </a:r>
          </a:p>
        </p:txBody>
      </p:sp>
    </p:spTree>
    <p:extLst>
      <p:ext uri="{BB962C8B-B14F-4D97-AF65-F5344CB8AC3E}">
        <p14:creationId xmlns:p14="http://schemas.microsoft.com/office/powerpoint/2010/main" val="146300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6A51D6D-944B-4464-AD74-67C26FB04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Exemplo?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59337D22-74FE-4066-9905-07407B900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  <a:p>
            <a:r>
              <a:rPr lang="pt-BR" dirty="0"/>
              <a:t>Cadastro da classificação fiscal dos produtos correto</a:t>
            </a:r>
          </a:p>
          <a:p>
            <a:r>
              <a:rPr lang="pt-BR" dirty="0"/>
              <a:t>Cadastro do CST correto</a:t>
            </a:r>
          </a:p>
          <a:p>
            <a:r>
              <a:rPr lang="pt-BR" dirty="0"/>
              <a:t>Cadastro do CFOP correto</a:t>
            </a:r>
          </a:p>
          <a:p>
            <a:r>
              <a:rPr lang="pt-BR" dirty="0"/>
              <a:t>Cadastro de Clientes Correto</a:t>
            </a:r>
          </a:p>
        </p:txBody>
      </p:sp>
    </p:spTree>
    <p:extLst>
      <p:ext uri="{BB962C8B-B14F-4D97-AF65-F5344CB8AC3E}">
        <p14:creationId xmlns:p14="http://schemas.microsoft.com/office/powerpoint/2010/main" val="2995350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6C4ABEF-C2A7-4EA7-8F1E-A80E46B7A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4000" dirty="0"/>
              <a:t>Só teremos o sucesso que tanto queremos se:</a:t>
            </a:r>
          </a:p>
        </p:txBody>
      </p:sp>
      <p:graphicFrame>
        <p:nvGraphicFramePr>
          <p:cNvPr id="7" name="Espaço Reservado para Conteúdo 6">
            <a:extLst>
              <a:ext uri="{FF2B5EF4-FFF2-40B4-BE49-F238E27FC236}">
                <a16:creationId xmlns:a16="http://schemas.microsoft.com/office/drawing/2014/main" xmlns="" id="{18F53472-F9AD-4857-8C55-FCB1A2FE9C7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63209"/>
              </p:ext>
            </p:extLst>
          </p:nvPr>
        </p:nvGraphicFramePr>
        <p:xfrm>
          <a:off x="556591" y="1852130"/>
          <a:ext cx="10151166" cy="473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5" imgW="8019753" imgH="5666954" progId="AcroExch.Document.DC">
                  <p:embed/>
                </p:oleObj>
              </mc:Choice>
              <mc:Fallback>
                <p:oleObj name="Acrobat Document" r:id="rId5" imgW="8019753" imgH="5666954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6591" y="1852130"/>
                        <a:ext cx="10151166" cy="473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60942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850</Words>
  <Application>Microsoft Office PowerPoint</Application>
  <PresentationFormat>Widescreen</PresentationFormat>
  <Paragraphs>94</Paragraphs>
  <Slides>11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Acrobat Document</vt:lpstr>
      <vt:lpstr>                     EFICIÊNCIA TRIBUTÁRIA COMO FATOR DECISIVO NO SUCESSO EMPRESARIAL.  </vt:lpstr>
      <vt:lpstr>                             + Rendimentos e – erros               Dirija simultaneamente a um                     resultado                  Qualquer resultado de um negócio                     definitivo.                         </vt:lpstr>
      <vt:lpstr>            então a palavra é?</vt:lpstr>
      <vt:lpstr>            o que atrapalha?</vt:lpstr>
      <vt:lpstr>            Qual a legislação que disciplina a Contribuição para o                         PIS/Pasep e a Cofins? </vt:lpstr>
      <vt:lpstr>                        Falta de amadurecimento dos empresários</vt:lpstr>
      <vt:lpstr>            NOVO MODELO</vt:lpstr>
      <vt:lpstr>            Exemplo?</vt:lpstr>
      <vt:lpstr>                        Só teremos o sucesso que tanto queremos se:</vt:lpstr>
      <vt:lpstr>                     EFICIÊNCIA TRIBUTÁRIA é o único caminho para a salvação das empresas  </vt:lpstr>
      <vt:lpstr>                        eu sou Valmir Rodrigues da Silva, meu e-mail é                     Valmir@q21.com.br, Sou Contador com muito orgulho, minha fan                                 page é PAPO DE EMPRESÁRIO, somos empresários, que tal curtir.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</dc:creator>
  <cp:lastModifiedBy>Watson Bonifacio da Silva</cp:lastModifiedBy>
  <cp:revision>24</cp:revision>
  <dcterms:created xsi:type="dcterms:W3CDTF">2017-08-11T14:46:06Z</dcterms:created>
  <dcterms:modified xsi:type="dcterms:W3CDTF">2017-09-05T17:27:17Z</dcterms:modified>
</cp:coreProperties>
</file>